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</p:sldIdLst>
  <p:sldSz cy="5143500" cx="9144000"/>
  <p:notesSz cx="6858000" cy="9144000"/>
  <p:embeddedFontLst>
    <p:embeddedFont>
      <p:font typeface="Ubuntu"/>
      <p:regular r:id="rId26"/>
      <p:bold r:id="rId27"/>
      <p:italic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Ubuntu-regular.fntdata"/><Relationship Id="rId25" Type="http://schemas.openxmlformats.org/officeDocument/2006/relationships/slide" Target="slides/slide21.xml"/><Relationship Id="rId28" Type="http://schemas.openxmlformats.org/officeDocument/2006/relationships/font" Target="fonts/Ubuntu-italic.fntdata"/><Relationship Id="rId27" Type="http://schemas.openxmlformats.org/officeDocument/2006/relationships/font" Target="fonts/Ubuntu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Ubuntu-bold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4f736b24e1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4f736b24e1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4f736b24e1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4f736b24e1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4f736b24e1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4f736b24e1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4f736b24e1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4f736b24e1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4f736b24e1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4f736b24e1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4f63add61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4f63add61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4f736b24e1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4f736b24e1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4f736b24e1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4f736b24e1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4f736b24e1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4f736b24e1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4f736b24e1_0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4f736b24e1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4f736b24e1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4f736b24e1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4f736b24e1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4f736b24e1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4f736b24e1_0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4f736b24e1_0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4ee2aa438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4ee2aa438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4f736b24e1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4f736b24e1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4f736b24e1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4f736b24e1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4ee2aa438a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4ee2aa438a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4f736b24e1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4f736b24e1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4f736b24e1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4f736b24e1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4f736b24e1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4f736b24e1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Relationship Id="rId4" Type="http://schemas.openxmlformats.org/officeDocument/2006/relationships/image" Target="../media/image2.png"/><Relationship Id="rId5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4.png"/><Relationship Id="rId4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Relationship Id="rId4" Type="http://schemas.openxmlformats.org/officeDocument/2006/relationships/image" Target="../media/image21.png"/><Relationship Id="rId5" Type="http://schemas.openxmlformats.org/officeDocument/2006/relationships/image" Target="../media/image2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2.png"/><Relationship Id="rId4" Type="http://schemas.openxmlformats.org/officeDocument/2006/relationships/image" Target="../media/image37.png"/><Relationship Id="rId5" Type="http://schemas.openxmlformats.org/officeDocument/2006/relationships/image" Target="../media/image36.png"/><Relationship Id="rId6" Type="http://schemas.openxmlformats.org/officeDocument/2006/relationships/image" Target="../media/image30.gif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jupyter.org/" TargetMode="External"/><Relationship Id="rId4" Type="http://schemas.openxmlformats.org/officeDocument/2006/relationships/image" Target="../media/image27.png"/><Relationship Id="rId5" Type="http://schemas.openxmlformats.org/officeDocument/2006/relationships/image" Target="../media/image3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2.png"/><Relationship Id="rId4" Type="http://schemas.openxmlformats.org/officeDocument/2006/relationships/image" Target="../media/image33.png"/><Relationship Id="rId5" Type="http://schemas.openxmlformats.org/officeDocument/2006/relationships/image" Target="../media/image2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8.png"/><Relationship Id="rId4" Type="http://schemas.openxmlformats.org/officeDocument/2006/relationships/image" Target="../media/image25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9.png"/><Relationship Id="rId4" Type="http://schemas.openxmlformats.org/officeDocument/2006/relationships/image" Target="../media/image24.png"/><Relationship Id="rId5" Type="http://schemas.openxmlformats.org/officeDocument/2006/relationships/image" Target="../media/image2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2.png"/><Relationship Id="rId4" Type="http://schemas.openxmlformats.org/officeDocument/2006/relationships/image" Target="../media/image33.png"/><Relationship Id="rId5" Type="http://schemas.openxmlformats.org/officeDocument/2006/relationships/image" Target="../media/image2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Relationship Id="rId4" Type="http://schemas.openxmlformats.org/officeDocument/2006/relationships/image" Target="../media/image5.png"/><Relationship Id="rId5" Type="http://schemas.openxmlformats.org/officeDocument/2006/relationships/image" Target="../media/image19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www.learndatasci.com/tutorials/reinforcement-q-learning-scratch-python-openai-gym/" TargetMode="External"/><Relationship Id="rId4" Type="http://schemas.openxmlformats.org/officeDocument/2006/relationships/hyperlink" Target="https://skymind.ai/wiki/deep-reinforcement-learning" TargetMode="External"/><Relationship Id="rId5" Type="http://schemas.openxmlformats.org/officeDocument/2006/relationships/hyperlink" Target="https://medium.freecodecamp.org/diving-deeper-into-reinforcement-learning-with-q-learning-c18d0db58efe" TargetMode="External"/><Relationship Id="rId6" Type="http://schemas.openxmlformats.org/officeDocument/2006/relationships/hyperlink" Target="https://medium.freecodecamp.org/an-introduction-to-deep-q-learning-lets-play-doom-54d02d8017d8" TargetMode="External"/><Relationship Id="rId7" Type="http://schemas.openxmlformats.org/officeDocument/2006/relationships/hyperlink" Target="https://medium.com/applied-data-science/alphago-zero-explained-in-one-diagram-365f5abf67e0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7.png"/><Relationship Id="rId4" Type="http://schemas.openxmlformats.org/officeDocument/2006/relationships/image" Target="../media/image8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0.gif"/><Relationship Id="rId4" Type="http://schemas.openxmlformats.org/officeDocument/2006/relationships/image" Target="../media/image15.png"/><Relationship Id="rId5" Type="http://schemas.openxmlformats.org/officeDocument/2006/relationships/image" Target="../media/image1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Intro to </a:t>
            </a:r>
            <a:r>
              <a:rPr lang="en">
                <a:latin typeface="Ubuntu"/>
                <a:ea typeface="Ubuntu"/>
                <a:cs typeface="Ubuntu"/>
                <a:sym typeface="Ubuntu"/>
              </a:rPr>
              <a:t>Reinforcement Learning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741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NUIEEE </a:t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Quan Do</a:t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Optimization Strategies</a:t>
            </a:r>
            <a:endParaRPr/>
          </a:p>
        </p:txBody>
      </p:sp>
      <p:sp>
        <p:nvSpPr>
          <p:cNvPr id="124" name="Google Shape;124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Ubuntu"/>
                <a:ea typeface="Ubuntu"/>
                <a:cs typeface="Ubuntu"/>
                <a:sym typeface="Ubuntu"/>
              </a:rPr>
              <a:t>Policy Based (Policy Gradient, Proximal Policy Gradient)</a:t>
            </a:r>
            <a:endParaRPr>
              <a:solidFill>
                <a:srgbClr val="FF0000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Ubuntu"/>
                <a:ea typeface="Ubuntu"/>
                <a:cs typeface="Ubuntu"/>
                <a:sym typeface="Ubuntu"/>
              </a:rPr>
              <a:t>In policy-based RL, we want to directly optimize the policy function </a:t>
            </a:r>
            <a:r>
              <a:rPr i="1" lang="en" sz="1600">
                <a:solidFill>
                  <a:schemeClr val="dk1"/>
                </a:solidFill>
                <a:highlight>
                  <a:srgbClr val="FFFFFF"/>
                </a:highlight>
                <a:latin typeface="Ubuntu"/>
                <a:ea typeface="Ubuntu"/>
                <a:cs typeface="Ubuntu"/>
                <a:sym typeface="Ubuntu"/>
              </a:rPr>
              <a:t>π(s)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Ubuntu"/>
                <a:ea typeface="Ubuntu"/>
                <a:cs typeface="Ubuntu"/>
                <a:sym typeface="Ubuntu"/>
              </a:rPr>
              <a:t>without using a value function.</a:t>
            </a:r>
            <a:endParaRPr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>
                <a:latin typeface="Ubuntu"/>
                <a:ea typeface="Ubuntu"/>
                <a:cs typeface="Ubuntu"/>
                <a:sym typeface="Ubuntu"/>
              </a:rPr>
              <a:t>                                                                                          The policy defines the agent behavior at a given time</a:t>
            </a:r>
            <a:endParaRPr sz="14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25" name="Google Shape;12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8212" y="2858100"/>
            <a:ext cx="2642350" cy="75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65650" y="3616650"/>
            <a:ext cx="2327475" cy="645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2050" y="2455175"/>
            <a:ext cx="3711350" cy="211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Q Learning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33" name="Google Shape;133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It’s a Value-based Learning, TD-Learning based algorithm.</a:t>
            </a:r>
            <a:endParaRPr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34" name="Google Shape;13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699125"/>
            <a:ext cx="6501650" cy="1207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6462" y="3031700"/>
            <a:ext cx="6132126" cy="131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Q-Table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141" name="Google Shape;141;p24"/>
          <p:cNvPicPr preferRelativeResize="0"/>
          <p:nvPr/>
        </p:nvPicPr>
        <p:blipFill rotWithShape="1">
          <a:blip r:embed="rId3">
            <a:alphaModFix/>
          </a:blip>
          <a:srcRect b="0" l="-4870" r="4869" t="0"/>
          <a:stretch/>
        </p:blipFill>
        <p:spPr>
          <a:xfrm>
            <a:off x="4193352" y="215161"/>
            <a:ext cx="4638948" cy="4713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9275" y="1126752"/>
            <a:ext cx="3296675" cy="3257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Algorithm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148" name="Google Shape;14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2642975" cy="341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72525" y="1121493"/>
            <a:ext cx="5459774" cy="10841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94562" y="2426450"/>
            <a:ext cx="5615723" cy="114510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5"/>
          <p:cNvSpPr txBox="1"/>
          <p:nvPr/>
        </p:nvSpPr>
        <p:spPr>
          <a:xfrm>
            <a:off x="3294550" y="3185575"/>
            <a:ext cx="5849400" cy="176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190500" rtl="0" algn="l">
              <a:lnSpc>
                <a:spcPct val="115000"/>
              </a:lnSpc>
              <a:spcBef>
                <a:spcPts val="3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8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New Q value = Current Q value + lr * [Reward + discount_rate * (highest Q value between possible actions from the new state s’ ) — Current Q value ]</a:t>
            </a:r>
            <a:endParaRPr b="1" sz="80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OpenAI Gym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157" name="Google Shape;157;p26"/>
          <p:cNvPicPr preferRelativeResize="0"/>
          <p:nvPr/>
        </p:nvPicPr>
        <p:blipFill rotWithShape="1">
          <a:blip r:embed="rId3">
            <a:alphaModFix/>
          </a:blip>
          <a:srcRect b="0" l="0" r="0" t="5624"/>
          <a:stretch/>
        </p:blipFill>
        <p:spPr>
          <a:xfrm>
            <a:off x="311700" y="1140324"/>
            <a:ext cx="8520602" cy="142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44475" y="2466849"/>
            <a:ext cx="3287835" cy="2276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1350" y="2561874"/>
            <a:ext cx="2276826" cy="2276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98176" y="2561874"/>
            <a:ext cx="2276826" cy="2276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Jupyter Notebook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66" name="Google Shape;166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114300" rtl="0" algn="l">
              <a:lnSpc>
                <a:spcPct val="14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en" sz="900" u="sng">
                <a:solidFill>
                  <a:schemeClr val="hlink"/>
                </a:solidFill>
                <a:highlight>
                  <a:srgbClr val="EEFFCC"/>
                </a:highlight>
                <a:latin typeface="Consolas"/>
                <a:ea typeface="Consolas"/>
                <a:cs typeface="Consolas"/>
                <a:sym typeface="Consolas"/>
                <a:hlinkClick r:id="rId3"/>
              </a:rPr>
              <a:t>https://jupyter.org/</a:t>
            </a:r>
            <a:endParaRPr sz="900">
              <a:solidFill>
                <a:srgbClr val="404040"/>
              </a:solidFill>
              <a:highlight>
                <a:srgbClr val="EEFFCC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marR="114300" rtl="0" algn="l">
              <a:lnSpc>
                <a:spcPct val="14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404040"/>
              </a:solidFill>
              <a:highlight>
                <a:srgbClr val="EEFFCC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marR="114300" rtl="0" algn="l">
              <a:lnSpc>
                <a:spcPct val="14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404040"/>
                </a:solidFill>
                <a:highlight>
                  <a:srgbClr val="EEFFCC"/>
                </a:highlight>
                <a:latin typeface="Consolas"/>
                <a:ea typeface="Consolas"/>
                <a:cs typeface="Consolas"/>
                <a:sym typeface="Consolas"/>
              </a:rPr>
              <a:t>conda create -n mypython3 </a:t>
            </a:r>
            <a:r>
              <a:rPr lang="en" sz="900">
                <a:solidFill>
                  <a:srgbClr val="BB60D5"/>
                </a:solidFill>
                <a:highlight>
                  <a:srgbClr val="EEFFCC"/>
                </a:highlight>
                <a:latin typeface="Consolas"/>
                <a:ea typeface="Consolas"/>
                <a:cs typeface="Consolas"/>
                <a:sym typeface="Consolas"/>
              </a:rPr>
              <a:t>python</a:t>
            </a:r>
            <a:r>
              <a:rPr lang="en" sz="900">
                <a:solidFill>
                  <a:srgbClr val="666666"/>
                </a:solidFill>
                <a:highlight>
                  <a:srgbClr val="EEFFCC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900">
                <a:solidFill>
                  <a:srgbClr val="208050"/>
                </a:solidFill>
                <a:highlight>
                  <a:srgbClr val="EEFFCC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br>
              <a:rPr lang="en" sz="900">
                <a:solidFill>
                  <a:srgbClr val="404040"/>
                </a:solidFill>
                <a:highlight>
                  <a:srgbClr val="EEFFCC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900">
                <a:solidFill>
                  <a:srgbClr val="007020"/>
                </a:solidFill>
                <a:highlight>
                  <a:srgbClr val="EEFFCC"/>
                </a:highlight>
                <a:latin typeface="Consolas"/>
                <a:ea typeface="Consolas"/>
                <a:cs typeface="Consolas"/>
                <a:sym typeface="Consolas"/>
              </a:rPr>
              <a:t>source</a:t>
            </a:r>
            <a:r>
              <a:rPr lang="en" sz="900">
                <a:solidFill>
                  <a:srgbClr val="404040"/>
                </a:solidFill>
                <a:highlight>
                  <a:srgbClr val="EEFFCC"/>
                </a:highlight>
                <a:latin typeface="Consolas"/>
                <a:ea typeface="Consolas"/>
                <a:cs typeface="Consolas"/>
                <a:sym typeface="Consolas"/>
              </a:rPr>
              <a:t> activate mypython3</a:t>
            </a:r>
            <a:endParaRPr sz="900">
              <a:solidFill>
                <a:srgbClr val="404040"/>
              </a:solidFill>
              <a:highlight>
                <a:srgbClr val="EEFFCC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marR="114300" rtl="0" algn="l">
              <a:lnSpc>
                <a:spcPct val="140000"/>
              </a:lnSpc>
              <a:spcBef>
                <a:spcPts val="1800"/>
              </a:spcBef>
              <a:spcAft>
                <a:spcPts val="0"/>
              </a:spcAft>
              <a:buNone/>
            </a:pPr>
            <a:br>
              <a:rPr lang="en" sz="900">
                <a:solidFill>
                  <a:srgbClr val="404040"/>
                </a:solidFill>
                <a:highlight>
                  <a:srgbClr val="EEFFCC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900">
                <a:solidFill>
                  <a:srgbClr val="404040"/>
                </a:solidFill>
                <a:highlight>
                  <a:srgbClr val="EEFFCC"/>
                </a:highlight>
                <a:latin typeface="Consolas"/>
                <a:ea typeface="Consolas"/>
                <a:cs typeface="Consolas"/>
                <a:sym typeface="Consolas"/>
              </a:rPr>
              <a:t>pip install ipykernel</a:t>
            </a:r>
            <a:endParaRPr sz="900">
              <a:solidFill>
                <a:srgbClr val="404040"/>
              </a:solidFill>
              <a:highlight>
                <a:srgbClr val="EEFFCC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marR="114300" rtl="0" algn="l">
              <a:lnSpc>
                <a:spcPct val="14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404040"/>
                </a:solidFill>
                <a:highlight>
                  <a:srgbClr val="EEFFCC"/>
                </a:highlight>
                <a:latin typeface="Consolas"/>
                <a:ea typeface="Consolas"/>
                <a:cs typeface="Consolas"/>
                <a:sym typeface="Consolas"/>
              </a:rPr>
              <a:t>ipython kernelspec install-self</a:t>
            </a:r>
            <a:endParaRPr sz="900">
              <a:solidFill>
                <a:srgbClr val="404040"/>
              </a:solidFill>
              <a:highlight>
                <a:srgbClr val="EEFFCC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marR="114300" rtl="0" algn="l">
              <a:lnSpc>
                <a:spcPct val="14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404040"/>
                </a:solidFill>
                <a:highlight>
                  <a:srgbClr val="EEFFCC"/>
                </a:highlight>
                <a:latin typeface="Consolas"/>
                <a:ea typeface="Consolas"/>
                <a:cs typeface="Consolas"/>
                <a:sym typeface="Consolas"/>
              </a:rPr>
              <a:t>jupyter kernelspec list</a:t>
            </a:r>
            <a:endParaRPr sz="900">
              <a:solidFill>
                <a:srgbClr val="404040"/>
              </a:solidFill>
              <a:highlight>
                <a:srgbClr val="EEFFCC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14300" marR="114300" rtl="0" algn="l">
              <a:lnSpc>
                <a:spcPct val="140000"/>
              </a:lnSpc>
              <a:spcBef>
                <a:spcPts val="1800"/>
              </a:spcBef>
              <a:spcAft>
                <a:spcPts val="1800"/>
              </a:spcAft>
              <a:buNone/>
            </a:pPr>
            <a:r>
              <a:t/>
            </a:r>
            <a:endParaRPr sz="900">
              <a:solidFill>
                <a:srgbClr val="404040"/>
              </a:solidFill>
              <a:highlight>
                <a:srgbClr val="EEFFCC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67" name="Google Shape;167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83725" y="512600"/>
            <a:ext cx="1829925" cy="212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50813" y="2635288"/>
            <a:ext cx="5724525" cy="1933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Deep Q Learning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174" name="Google Shape;17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50"/>
            <a:ext cx="4798175" cy="3612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62275" y="1017725"/>
            <a:ext cx="3729324" cy="23308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62275" y="3434600"/>
            <a:ext cx="3729325" cy="8929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Deep Q Learning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182" name="Google Shape;18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421425"/>
            <a:ext cx="8520600" cy="1795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3216550"/>
            <a:ext cx="3470646" cy="162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Pre-Processing and Intuition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189" name="Google Shape;18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087" y="1017724"/>
            <a:ext cx="6197688" cy="259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0075" y="3772900"/>
            <a:ext cx="2311276" cy="1230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36100" y="3932862"/>
            <a:ext cx="5454125" cy="91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 AlphaGo Zero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197" name="Google Shape;19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50"/>
            <a:ext cx="4798175" cy="3612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62275" y="1017725"/>
            <a:ext cx="3729324" cy="23308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62275" y="3434600"/>
            <a:ext cx="3729325" cy="8929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What is Reinforcement Learning?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61" name="Google Shape;61;p14"/>
          <p:cNvPicPr preferRelativeResize="0"/>
          <p:nvPr/>
        </p:nvPicPr>
        <p:blipFill rotWithShape="1">
          <a:blip r:embed="rId3">
            <a:alphaModFix/>
          </a:blip>
          <a:srcRect b="30880" l="17184" r="0" t="26589"/>
          <a:stretch/>
        </p:blipFill>
        <p:spPr>
          <a:xfrm>
            <a:off x="1916375" y="1017725"/>
            <a:ext cx="4353069" cy="130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4"/>
          <p:cNvPicPr preferRelativeResize="0"/>
          <p:nvPr/>
        </p:nvPicPr>
        <p:blipFill rotWithShape="1">
          <a:blip r:embed="rId4">
            <a:alphaModFix/>
          </a:blip>
          <a:srcRect b="29975" l="0" r="0" t="24503"/>
          <a:stretch/>
        </p:blipFill>
        <p:spPr>
          <a:xfrm>
            <a:off x="1980163" y="2225050"/>
            <a:ext cx="5183674" cy="137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4"/>
          <p:cNvPicPr preferRelativeResize="0"/>
          <p:nvPr/>
        </p:nvPicPr>
        <p:blipFill rotWithShape="1">
          <a:blip r:embed="rId5">
            <a:alphaModFix/>
          </a:blip>
          <a:srcRect b="32151" l="6138" r="0" t="25321"/>
          <a:stretch/>
        </p:blipFill>
        <p:spPr>
          <a:xfrm>
            <a:off x="1980180" y="3601500"/>
            <a:ext cx="5207769" cy="1376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06" name="Google Shape;20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3100" y="0"/>
            <a:ext cx="71178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212" name="Google Shape;212;p33"/>
          <p:cNvSpPr txBox="1"/>
          <p:nvPr>
            <p:ph idx="1" type="body"/>
          </p:nvPr>
        </p:nvSpPr>
        <p:spPr>
          <a:xfrm>
            <a:off x="311700" y="1152475"/>
            <a:ext cx="8520600" cy="379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https://www.learndatasci.com/tutorials/reinforcement-q-learning-scratch-python-openai-gym/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https://skymind.ai/wiki/deep-reinforcement-learning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5"/>
              </a:rPr>
              <a:t>https://medium.freecodecamp.org/diving-deeper-into-reinforcement-learning-with-q-learning-c18d0db58efe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6"/>
              </a:rPr>
              <a:t>https://medium.freecodecamp.org/an-introduction-to-deep-q-learning-lets-play-doom-54d02d8017d8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7"/>
              </a:rPr>
              <a:t>https://medium.com/applied-data-science/alphago-zero-explained-in-one-diagram-365f5abf67e0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Formalities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69" name="Google Shape;69;p15"/>
          <p:cNvSpPr txBox="1"/>
          <p:nvPr>
            <p:ph idx="1" type="body"/>
          </p:nvPr>
        </p:nvSpPr>
        <p:spPr>
          <a:xfrm>
            <a:off x="311700" y="2008500"/>
            <a:ext cx="8520600" cy="313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749300" rtl="0" algn="l">
              <a:lnSpc>
                <a:spcPct val="158000"/>
              </a:lnSpc>
              <a:spcBef>
                <a:spcPts val="4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eorgia"/>
              <a:buChar char="●"/>
            </a:pPr>
            <a:r>
              <a:rPr lang="en" sz="16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Our Agent receives </a:t>
            </a:r>
            <a:r>
              <a:rPr b="1" lang="en" sz="16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state S</a:t>
            </a:r>
            <a:r>
              <a:rPr b="1" lang="en" sz="16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0</a:t>
            </a:r>
            <a:r>
              <a:rPr lang="en" sz="16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 from the </a:t>
            </a:r>
            <a:r>
              <a:rPr b="1" lang="en" sz="16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Environment</a:t>
            </a:r>
            <a:r>
              <a:rPr lang="en" sz="16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 (baby sees fire)</a:t>
            </a:r>
            <a:endParaRPr sz="16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30200" lvl="0" marL="749300" rtl="0" algn="l">
              <a:lnSpc>
                <a:spcPct val="15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eorgia"/>
              <a:buChar char="●"/>
            </a:pPr>
            <a:r>
              <a:rPr lang="en" sz="16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Based on that</a:t>
            </a:r>
            <a:r>
              <a:rPr b="1" lang="en" sz="16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 state S</a:t>
            </a:r>
            <a:r>
              <a:rPr b="1" lang="en" sz="16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0</a:t>
            </a:r>
            <a:r>
              <a:rPr b="1" lang="en" sz="16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, </a:t>
            </a:r>
            <a:r>
              <a:rPr lang="en" sz="16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agent takes an </a:t>
            </a:r>
            <a:r>
              <a:rPr b="1" lang="en" sz="16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action A0</a:t>
            </a:r>
            <a:r>
              <a:rPr lang="en" sz="16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 (baby will move closer)</a:t>
            </a:r>
            <a:endParaRPr sz="16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30200" lvl="0" marL="749300" rtl="0" algn="l">
              <a:lnSpc>
                <a:spcPct val="15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eorgia"/>
              <a:buChar char="●"/>
            </a:pPr>
            <a:r>
              <a:rPr lang="en" sz="16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Environment transitions to a </a:t>
            </a:r>
            <a:r>
              <a:rPr b="1" lang="en" sz="16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new</a:t>
            </a:r>
            <a:r>
              <a:rPr lang="en" sz="16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 </a:t>
            </a:r>
            <a:r>
              <a:rPr b="1" lang="en" sz="16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state S1</a:t>
            </a:r>
            <a:r>
              <a:rPr lang="en" sz="16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 (fire is closer)</a:t>
            </a:r>
            <a:endParaRPr sz="16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30200" lvl="0" marL="749300" rtl="0" algn="l">
              <a:lnSpc>
                <a:spcPct val="15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eorgia"/>
              <a:buChar char="●"/>
            </a:pPr>
            <a:r>
              <a:rPr lang="en" sz="16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Environment gives some </a:t>
            </a:r>
            <a:r>
              <a:rPr b="1" lang="en" sz="16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reward R1</a:t>
            </a:r>
            <a:r>
              <a:rPr lang="en" sz="16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 to the agent (not dead and warm: +1)</a:t>
            </a:r>
            <a:endParaRPr sz="16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lnSpc>
                <a:spcPct val="158000"/>
              </a:lnSpc>
              <a:spcBef>
                <a:spcPts val="22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This RL loop outputs a sequence of </a:t>
            </a:r>
            <a:r>
              <a:rPr b="1" lang="en" sz="16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state, action and reward.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70" name="Google Shape;70;p15"/>
          <p:cNvPicPr preferRelativeResize="0"/>
          <p:nvPr/>
        </p:nvPicPr>
        <p:blipFill rotWithShape="1">
          <a:blip r:embed="rId3">
            <a:alphaModFix/>
          </a:blip>
          <a:srcRect b="42069" l="0" r="56823" t="0"/>
          <a:stretch/>
        </p:blipFill>
        <p:spPr>
          <a:xfrm>
            <a:off x="4001225" y="268924"/>
            <a:ext cx="5056600" cy="231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2950" y="1017725"/>
            <a:ext cx="3337826" cy="15646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Goals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77" name="Google Shape;77;p16"/>
          <p:cNvSpPr txBox="1"/>
          <p:nvPr>
            <p:ph idx="1" type="body"/>
          </p:nvPr>
        </p:nvSpPr>
        <p:spPr>
          <a:xfrm>
            <a:off x="311700" y="1152475"/>
            <a:ext cx="8520600" cy="384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Maximize the expected cumulative reward (Utilitarianism)</a:t>
            </a:r>
            <a:endParaRPr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But reward has to be discounted (Delayed Gratification/</a:t>
            </a:r>
            <a:r>
              <a:rPr lang="en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Marshmallow</a:t>
            </a:r>
            <a:r>
              <a:rPr lang="en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 Test)</a:t>
            </a:r>
            <a:endParaRPr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The larger the gamma, the smaller the discount. Agents care more about long time reward.</a:t>
            </a:r>
            <a:endParaRPr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78" name="Google Shape;7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475" y="1640800"/>
            <a:ext cx="2365750" cy="23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5725" y="1979799"/>
            <a:ext cx="1761750" cy="75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7475" y="3068300"/>
            <a:ext cx="3664426" cy="1288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Learning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86" name="Google Shape;86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Monte Carlo Approach:</a:t>
            </a:r>
            <a:endParaRPr b="1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Ubuntu"/>
              <a:buChar char="●"/>
            </a:pPr>
            <a:r>
              <a:rPr lang="en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Collect the rewards at the end and calculate the maximum expected future reward.</a:t>
            </a:r>
            <a:endParaRPr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Temporal Difference Learning:</a:t>
            </a:r>
            <a:endParaRPr b="1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Ubuntu"/>
              <a:buChar char="●"/>
            </a:pPr>
            <a:r>
              <a:rPr lang="en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Estimate the rewards at each step.</a:t>
            </a:r>
            <a:endParaRPr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Monte Carlo Approach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92" name="Google Shape;92;p18"/>
          <p:cNvSpPr txBox="1"/>
          <p:nvPr/>
        </p:nvSpPr>
        <p:spPr>
          <a:xfrm>
            <a:off x="403400" y="2894475"/>
            <a:ext cx="8520600" cy="18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Ubuntu"/>
                <a:ea typeface="Ubuntu"/>
                <a:cs typeface="Ubuntu"/>
                <a:sym typeface="Ubuntu"/>
              </a:rPr>
              <a:t>When the episode ends (the agent reaches a “terminal state”), the agent looks at the total cumulative reward to see how well it did. In Monte Carlo approach, rewards are only received at the end of the game.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93" name="Google Shape;9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2588" y="1264775"/>
            <a:ext cx="6758824" cy="162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Temporal Difference Learning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99" name="Google Shape;99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00" name="Google Shape;100;p19"/>
          <p:cNvPicPr preferRelativeResize="0"/>
          <p:nvPr/>
        </p:nvPicPr>
        <p:blipFill rotWithShape="1">
          <a:blip r:embed="rId3">
            <a:alphaModFix/>
          </a:blip>
          <a:srcRect b="0" l="0" r="0" t="42801"/>
          <a:stretch/>
        </p:blipFill>
        <p:spPr>
          <a:xfrm>
            <a:off x="311700" y="1152475"/>
            <a:ext cx="8520600" cy="1792125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9"/>
          <p:cNvSpPr txBox="1"/>
          <p:nvPr/>
        </p:nvSpPr>
        <p:spPr>
          <a:xfrm>
            <a:off x="393325" y="3247450"/>
            <a:ext cx="8520600" cy="6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Ubuntu"/>
                <a:ea typeface="Ubuntu"/>
                <a:cs typeface="Ubuntu"/>
                <a:sym typeface="Ubuntu"/>
              </a:rPr>
              <a:t>It will update its value estimation V for the non-terminal states St occurring at that experience.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Value Function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07" name="Google Shape;107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08" name="Google Shape;108;p20"/>
          <p:cNvPicPr preferRelativeResize="0"/>
          <p:nvPr/>
        </p:nvPicPr>
        <p:blipFill rotWithShape="1">
          <a:blip r:embed="rId3">
            <a:alphaModFix/>
          </a:blip>
          <a:srcRect b="30560" l="-470" r="469" t="0"/>
          <a:stretch/>
        </p:blipFill>
        <p:spPr>
          <a:xfrm>
            <a:off x="311700" y="1152475"/>
            <a:ext cx="8520600" cy="2175675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0"/>
          <p:cNvSpPr txBox="1"/>
          <p:nvPr/>
        </p:nvSpPr>
        <p:spPr>
          <a:xfrm>
            <a:off x="311700" y="3711775"/>
            <a:ext cx="8520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Ubuntu"/>
                <a:ea typeface="Ubuntu"/>
                <a:cs typeface="Ubuntu"/>
                <a:sym typeface="Ubuntu"/>
              </a:rPr>
              <a:t>The value function is a function that tells us the maximum expected future reward the agent will get at each state.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Optimization Strategies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15" name="Google Shape;115;p21"/>
          <p:cNvSpPr txBox="1"/>
          <p:nvPr>
            <p:ph idx="1" type="body"/>
          </p:nvPr>
        </p:nvSpPr>
        <p:spPr>
          <a:xfrm>
            <a:off x="311700" y="1152475"/>
            <a:ext cx="8520600" cy="378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Ubuntu"/>
                <a:ea typeface="Ubuntu"/>
                <a:cs typeface="Ubuntu"/>
                <a:sym typeface="Ubuntu"/>
              </a:rPr>
              <a:t>Value-based (Q-Learning, Deep Q Learning)</a:t>
            </a:r>
            <a:endParaRPr>
              <a:solidFill>
                <a:srgbClr val="FF0000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lnSpc>
                <a:spcPct val="158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In value-based RL, the goal is to optimize the value function </a:t>
            </a:r>
            <a:r>
              <a:rPr i="1" lang="en" sz="16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V(s)</a:t>
            </a:r>
            <a:r>
              <a:rPr lang="en" sz="16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.</a:t>
            </a:r>
            <a:endParaRPr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16" name="Google Shape;11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232100"/>
            <a:ext cx="3766225" cy="214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05575" y="2178446"/>
            <a:ext cx="4690776" cy="90155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1"/>
          <p:cNvSpPr txBox="1"/>
          <p:nvPr/>
        </p:nvSpPr>
        <p:spPr>
          <a:xfrm>
            <a:off x="4667875" y="2965700"/>
            <a:ext cx="37662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Q Value given a state s</a:t>
            </a:r>
            <a:endParaRPr b="1" sz="11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